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3" r:id="rId3"/>
    <p:sldId id="260" r:id="rId4"/>
    <p:sldId id="261" r:id="rId5"/>
    <p:sldId id="262" r:id="rId6"/>
    <p:sldId id="257" r:id="rId7"/>
    <p:sldId id="275" r:id="rId8"/>
    <p:sldId id="276" r:id="rId9"/>
    <p:sldId id="281" r:id="rId10"/>
    <p:sldId id="277" r:id="rId11"/>
    <p:sldId id="278" r:id="rId12"/>
    <p:sldId id="279" r:id="rId13"/>
    <p:sldId id="280" r:id="rId14"/>
    <p:sldId id="265" r:id="rId15"/>
    <p:sldId id="270" r:id="rId16"/>
    <p:sldId id="273" r:id="rId17"/>
    <p:sldId id="274" r:id="rId18"/>
    <p:sldId id="267" r:id="rId19"/>
    <p:sldId id="266" r:id="rId20"/>
    <p:sldId id="258" r:id="rId21"/>
    <p:sldId id="272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55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zabolcs Wächter" userId="d5d3d40833cdb4b8" providerId="LiveId" clId="{1E1F7451-CB7D-499B-86AE-EFA19E265B65}"/>
    <pc:docChg chg="modSld">
      <pc:chgData name="Szabolcs Wächter" userId="d5d3d40833cdb4b8" providerId="LiveId" clId="{1E1F7451-CB7D-499B-86AE-EFA19E265B65}" dt="2023-01-19T20:45:53.986" v="82"/>
      <pc:docMkLst>
        <pc:docMk/>
      </pc:docMkLst>
      <pc:sldChg chg="modTransition">
        <pc:chgData name="Szabolcs Wächter" userId="d5d3d40833cdb4b8" providerId="LiveId" clId="{1E1F7451-CB7D-499B-86AE-EFA19E265B65}" dt="2023-01-19T20:45:43.899" v="79"/>
        <pc:sldMkLst>
          <pc:docMk/>
          <pc:sldMk cId="2017507909" sldId="256"/>
        </pc:sldMkLst>
      </pc:sldChg>
      <pc:sldChg chg="modTransition">
        <pc:chgData name="Szabolcs Wächter" userId="d5d3d40833cdb4b8" providerId="LiveId" clId="{1E1F7451-CB7D-499B-86AE-EFA19E265B65}" dt="2023-01-19T20:45:38.115" v="77"/>
        <pc:sldMkLst>
          <pc:docMk/>
          <pc:sldMk cId="3243215333" sldId="257"/>
        </pc:sldMkLst>
      </pc:sldChg>
      <pc:sldChg chg="modTransition">
        <pc:chgData name="Szabolcs Wächter" userId="d5d3d40833cdb4b8" providerId="LiveId" clId="{1E1F7451-CB7D-499B-86AE-EFA19E265B65}" dt="2023-01-19T20:45:53.986" v="82"/>
        <pc:sldMkLst>
          <pc:docMk/>
          <pc:sldMk cId="2211099713" sldId="258"/>
        </pc:sldMkLst>
      </pc:sldChg>
      <pc:sldChg chg="modTransition">
        <pc:chgData name="Szabolcs Wächter" userId="d5d3d40833cdb4b8" providerId="LiveId" clId="{1E1F7451-CB7D-499B-86AE-EFA19E265B65}" dt="2023-01-19T20:45:49.978" v="81"/>
        <pc:sldMkLst>
          <pc:docMk/>
          <pc:sldMk cId="1761303138" sldId="259"/>
        </pc:sldMkLst>
      </pc:sldChg>
      <pc:sldChg chg="modTransition">
        <pc:chgData name="Szabolcs Wächter" userId="d5d3d40833cdb4b8" providerId="LiveId" clId="{1E1F7451-CB7D-499B-86AE-EFA19E265B65}" dt="2023-01-19T20:45:28.084" v="76"/>
        <pc:sldMkLst>
          <pc:docMk/>
          <pc:sldMk cId="1626642411" sldId="260"/>
        </pc:sldMkLst>
      </pc:sldChg>
      <pc:sldChg chg="modTransition">
        <pc:chgData name="Szabolcs Wächter" userId="d5d3d40833cdb4b8" providerId="LiveId" clId="{1E1F7451-CB7D-499B-86AE-EFA19E265B65}" dt="2023-01-19T20:45:20.064" v="74"/>
        <pc:sldMkLst>
          <pc:docMk/>
          <pc:sldMk cId="1987974028" sldId="261"/>
        </pc:sldMkLst>
      </pc:sldChg>
      <pc:sldChg chg="modTransition">
        <pc:chgData name="Szabolcs Wächter" userId="d5d3d40833cdb4b8" providerId="LiveId" clId="{1E1F7451-CB7D-499B-86AE-EFA19E265B65}" dt="2023-01-19T20:45:24.652" v="75"/>
        <pc:sldMkLst>
          <pc:docMk/>
          <pc:sldMk cId="3296357108" sldId="262"/>
        </pc:sldMkLst>
      </pc:sldChg>
      <pc:sldChg chg="modTransition">
        <pc:chgData name="Szabolcs Wächter" userId="d5d3d40833cdb4b8" providerId="LiveId" clId="{1E1F7451-CB7D-499B-86AE-EFA19E265B65}" dt="2023-01-19T20:45:45.250" v="80"/>
        <pc:sldMkLst>
          <pc:docMk/>
          <pc:sldMk cId="1645690888" sldId="263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281D82-D2CF-483E-FC9D-210253BFE6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hu-H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A38DFB-B209-7748-850E-436B006313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hu-H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B2CE91-3882-79D0-13F5-2430D6FCAB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08456-424C-4347-9B09-73B763F82A76}" type="datetimeFigureOut">
              <a:rPr lang="hu-HU" smtClean="0"/>
              <a:t>2023. 01. 20.</a:t>
            </a:fld>
            <a:endParaRPr lang="hu-H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4659C4-2514-4F7C-9370-AEE6B648E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E2C7A4-A739-4A3F-4EBD-39EA5E48F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90A96-F399-4D87-87EF-14B40DD6090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9978234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0000">
        <p159:morph option="byObject"/>
      </p:transition>
    </mc:Choice>
    <mc:Fallback xmlns="">
      <p:transition spd="slow" advTm="1000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977124-2E39-87C9-E0C0-6350B8D0A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u-H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866DEAB-D653-D01B-0C0A-CB857EB4DF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u-H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CEFB4E-CF18-F631-5779-9986FF5CAF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08456-424C-4347-9B09-73B763F82A76}" type="datetimeFigureOut">
              <a:rPr lang="hu-HU" smtClean="0"/>
              <a:t>2023. 01. 20.</a:t>
            </a:fld>
            <a:endParaRPr lang="hu-H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6F57D-37E6-DC5B-D6D9-BD20D1EA96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0E5253-01D4-9CF8-39AD-57D486E83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90A96-F399-4D87-87EF-14B40DD6090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1254450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0000">
        <p159:morph option="byObject"/>
      </p:transition>
    </mc:Choice>
    <mc:Fallback xmlns="">
      <p:transition spd="slow" advTm="1000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C38D720-8BA2-6C28-FCE6-4ED006623A5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hu-H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DA30E95-C5E5-7F27-C28E-F225CEC534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u-H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11597A-0913-C1E0-C693-FA21A2F8BB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08456-424C-4347-9B09-73B763F82A76}" type="datetimeFigureOut">
              <a:rPr lang="hu-HU" smtClean="0"/>
              <a:t>2023. 01. 20.</a:t>
            </a:fld>
            <a:endParaRPr lang="hu-H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9ABEE9-9695-064E-291B-B0521C2322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60EB3A-15E4-9416-0134-1F12A00A6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90A96-F399-4D87-87EF-14B40DD6090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0822273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0000">
        <p159:morph option="byObject"/>
      </p:transition>
    </mc:Choice>
    <mc:Fallback xmlns="">
      <p:transition spd="slow" advTm="10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037F6E-E917-C2A6-6CE2-F42222DB9F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u-H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68678A-109F-80FE-8D4D-0B7DF5483C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u-H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04FE18-A413-9F43-FF92-3D6DBD0519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08456-424C-4347-9B09-73B763F82A76}" type="datetimeFigureOut">
              <a:rPr lang="hu-HU" smtClean="0"/>
              <a:t>2023. 01. 20.</a:t>
            </a:fld>
            <a:endParaRPr lang="hu-H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A4CA84-5FCE-EFF0-99FB-7A746ECA2F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BD9A73-4AA0-3FF0-5A4C-6A36E3B84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90A96-F399-4D87-87EF-14B40DD6090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0144109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0000">
        <p159:morph option="byObject"/>
      </p:transition>
    </mc:Choice>
    <mc:Fallback xmlns="">
      <p:transition spd="slow" advTm="1000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F68A7-D3DE-6143-D59E-05DBCFCE8D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hu-H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A17E17-A27F-F208-5D55-9D663008B2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79F844-BB5D-B934-AF5B-D0EF59A9BB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08456-424C-4347-9B09-73B763F82A76}" type="datetimeFigureOut">
              <a:rPr lang="hu-HU" smtClean="0"/>
              <a:t>2023. 01. 20.</a:t>
            </a:fld>
            <a:endParaRPr lang="hu-H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02F710-B31B-CBF3-2EE5-49DBE1064B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39D4F7-67B4-97D2-B847-60DD94200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90A96-F399-4D87-87EF-14B40DD6090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9086867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0000">
        <p159:morph option="byObject"/>
      </p:transition>
    </mc:Choice>
    <mc:Fallback xmlns="">
      <p:transition spd="slow" advTm="10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49403-8823-D57C-7B19-FAED17F05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u-H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80AE0F-B6C9-5D99-2B4C-37FA308913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u-H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B86B27-B3A4-9C32-87E9-E339DD3893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u-H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C2EBAF-7388-6D97-EACD-22F358998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08456-424C-4347-9B09-73B763F82A76}" type="datetimeFigureOut">
              <a:rPr lang="hu-HU" smtClean="0"/>
              <a:t>2023. 01. 20.</a:t>
            </a:fld>
            <a:endParaRPr lang="hu-H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7C924B-78AE-D33F-41D9-197E49A5FC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5AAF2B-B4F1-5176-E4A5-5E34E4FB5A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90A96-F399-4D87-87EF-14B40DD6090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0426097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0000">
        <p159:morph option="byObject"/>
      </p:transition>
    </mc:Choice>
    <mc:Fallback xmlns="">
      <p:transition spd="slow" advTm="1000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CC0F96-137B-9216-2E55-DF069BB48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u-H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DDC157-6A68-2AFC-FCC6-B91EB55381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0C350D-60AC-E023-31AF-C3F5103FA0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u-H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19FCF5D-2236-599C-5C79-2CE09F4B87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7686855-9583-10D0-41D3-C138F342C0B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u-H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37EF6E6-861C-D695-4B20-E3BAC12667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08456-424C-4347-9B09-73B763F82A76}" type="datetimeFigureOut">
              <a:rPr lang="hu-HU" smtClean="0"/>
              <a:t>2023. 01. 20.</a:t>
            </a:fld>
            <a:endParaRPr lang="hu-H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30F8CD2-8285-5338-3F8C-0F1653ED23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BEAA9F0-F51F-A083-3A0E-9B649DA3D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90A96-F399-4D87-87EF-14B40DD6090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5975899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0000">
        <p159:morph option="byObject"/>
      </p:transition>
    </mc:Choice>
    <mc:Fallback xmlns="">
      <p:transition spd="slow" advTm="1000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4C83F0-D480-6F4B-CF85-3205F96638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u-H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C8EF8C-BA8B-87F2-79EE-09E197145A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08456-424C-4347-9B09-73B763F82A76}" type="datetimeFigureOut">
              <a:rPr lang="hu-HU" smtClean="0"/>
              <a:t>2023. 01. 20.</a:t>
            </a:fld>
            <a:endParaRPr lang="hu-H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73A972-69E2-EFBC-4F1F-7F419149A1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0DC162-DDC6-5C2A-4505-803BEFA626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90A96-F399-4D87-87EF-14B40DD6090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1304164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0000">
        <p159:morph option="byObject"/>
      </p:transition>
    </mc:Choice>
    <mc:Fallback xmlns="">
      <p:transition spd="slow" advTm="1000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B734D43-5669-CF80-2529-478070D3FD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08456-424C-4347-9B09-73B763F82A76}" type="datetimeFigureOut">
              <a:rPr lang="hu-HU" smtClean="0"/>
              <a:t>2023. 01. 20.</a:t>
            </a:fld>
            <a:endParaRPr lang="hu-H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2C8C216-F2C8-03CF-BC2D-771301A686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19EB06-642C-6830-93D6-B1833ACA0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90A96-F399-4D87-87EF-14B40DD6090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3256789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0000">
        <p159:morph option="byObject"/>
      </p:transition>
    </mc:Choice>
    <mc:Fallback xmlns="">
      <p:transition spd="slow" advTm="1000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2C28F2-C93F-FDB0-7AEA-77CB38D021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u-H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5BCF52-7A25-E88B-0142-253C1649A1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u-H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FD3F09-F327-020B-D994-EEC9C124B7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763383-D2D4-A825-BDE7-389D4B8FF3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08456-424C-4347-9B09-73B763F82A76}" type="datetimeFigureOut">
              <a:rPr lang="hu-HU" smtClean="0"/>
              <a:t>2023. 01. 20.</a:t>
            </a:fld>
            <a:endParaRPr lang="hu-H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7E7047-C707-9F5D-5CF5-130356DB37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230552-49E5-2CE7-0C95-363A4934A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90A96-F399-4D87-87EF-14B40DD6090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8555237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0000">
        <p159:morph option="byObject"/>
      </p:transition>
    </mc:Choice>
    <mc:Fallback xmlns="">
      <p:transition spd="slow" advTm="1000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CBBFC-DF44-3D4C-7A0F-F36081A09A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u-H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E5F056E-2872-7773-F1B7-BBAA45C1FAD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40F226-A721-D69D-2A41-9DEE567D8B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3C5176-0F44-AE7B-449C-425AD64742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08456-424C-4347-9B09-73B763F82A76}" type="datetimeFigureOut">
              <a:rPr lang="hu-HU" smtClean="0"/>
              <a:t>2023. 01. 20.</a:t>
            </a:fld>
            <a:endParaRPr lang="hu-H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2C8496-B8FD-F3B7-22A8-69A068FCA1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6B0073-1E8C-280C-5670-3B70704E3F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90A96-F399-4D87-87EF-14B40DD6090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1193978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0000">
        <p159:morph option="byObject"/>
      </p:transition>
    </mc:Choice>
    <mc:Fallback xmlns="">
      <p:transition spd="slow" advTm="1000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3A11F69-D775-2FB4-379A-31D2850529F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F2B5DFD-8032-6A3D-9E52-9869FBBA58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hu-H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5CC475-E942-D25D-8D3D-51EB26E966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hu-H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ABBD38-81C9-76F6-EE2D-1EB02AA981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108456-424C-4347-9B09-73B763F82A76}" type="datetimeFigureOut">
              <a:rPr lang="hu-HU" smtClean="0"/>
              <a:t>2023. 01. 20.</a:t>
            </a:fld>
            <a:endParaRPr lang="hu-H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E37D21-C7C3-8B56-C2E2-287C2759AA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30B8D4-4879-3202-D604-86C0034431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F90A96-F399-4D87-87EF-14B40DD6090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1682972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0000">
        <p159:morph option="byObject"/>
      </p:transition>
    </mc:Choice>
    <mc:Fallback xmlns="">
      <p:transition spd="slow" advTm="10000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Comic Sans MS" panose="030F0702030302020204" pitchFamily="66" charset="0"/>
          <a:ea typeface="+mj-ea"/>
          <a:cs typeface="Times New Roman" panose="02020603050405020304" pitchFamily="18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Comic Sans MS" panose="030F0702030302020204" pitchFamily="66" charset="0"/>
          <a:ea typeface="+mn-ea"/>
          <a:cs typeface="Times New Roman" panose="02020603050405020304" pitchFamily="18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Comic Sans MS" panose="030F0702030302020204" pitchFamily="66" charset="0"/>
          <a:ea typeface="+mn-ea"/>
          <a:cs typeface="Times New Roman" panose="02020603050405020304" pitchFamily="18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Comic Sans MS" panose="030F0702030302020204" pitchFamily="66" charset="0"/>
          <a:ea typeface="+mn-ea"/>
          <a:cs typeface="Times New Roman" panose="02020603050405020304" pitchFamily="18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Comic Sans MS" panose="030F0702030302020204" pitchFamily="66" charset="0"/>
          <a:ea typeface="+mn-ea"/>
          <a:cs typeface="Times New Roman" panose="02020603050405020304" pitchFamily="18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Comic Sans MS" panose="030F0702030302020204" pitchFamily="66" charset="0"/>
          <a:ea typeface="+mn-ea"/>
          <a:cs typeface="Times New Roman" panose="02020603050405020304" pitchFamily="18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package" Target="../embeddings/Microsoft_Excel_Worksheet.xlsx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4" Type="http://schemas.openxmlformats.org/officeDocument/2006/relationships/slide" Target="slide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s://securityqueens.co.uk/liability-insecure-data-storage/" TargetMode="External"/><Relationship Id="rId3" Type="http://schemas.openxmlformats.org/officeDocument/2006/relationships/hyperlink" Target="http://www.grandstream.com/products/ip-voice-telephony/carrier-grade-ip-phones/grp-series-professional-ip-phones/product/grp2612-p-w-g" TargetMode="External"/><Relationship Id="rId7" Type="http://schemas.openxmlformats.org/officeDocument/2006/relationships/hyperlink" Target="https://www.cnet.com/tech/mobile/selling-your-old-iphone-online-trade-ins-vs-in-store-trade-ins/" TargetMode="External"/><Relationship Id="rId2" Type="http://schemas.openxmlformats.org/officeDocument/2006/relationships/hyperlink" Target="https://www.telekom.com/en/media/mediacenter/images/logo-and-group-headquarters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echmag.com.pk/iphone-13-release-date-price-and-other-rumors/" TargetMode="External"/><Relationship Id="rId11" Type="http://schemas.openxmlformats.org/officeDocument/2006/relationships/hyperlink" Target="https://www.cnet.com/culture/microsofts-office-365-is-now-microsoft-365-a-subscription-for-your-life/" TargetMode="External"/><Relationship Id="rId5" Type="http://schemas.openxmlformats.org/officeDocument/2006/relationships/hyperlink" Target="https://www.emag.hu/intelr-core-5-i5-11400-rocket-lake-processzor-2-6-ghz-12mb-socket-1200-bx8070811400/pd/DCBT3KMBM/" TargetMode="External"/><Relationship Id="rId10" Type="http://schemas.openxmlformats.org/officeDocument/2006/relationships/hyperlink" Target="https://www.magicsystem.hu/hu/termekek/kerd-elore-telepitett-windows-10-pro-val" TargetMode="External"/><Relationship Id="rId4" Type="http://schemas.openxmlformats.org/officeDocument/2006/relationships/hyperlink" Target="https://eu.store.ui.com/collections/unifi-network-routing-switching/products/usw-pro-48-poe" TargetMode="External"/><Relationship Id="rId9" Type="http://schemas.openxmlformats.org/officeDocument/2006/relationships/hyperlink" Target="https://stromlawworkerscomp.com/google-faces-independent-contractor-class-action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4" Type="http://schemas.openxmlformats.org/officeDocument/2006/relationships/slide" Target="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4" Type="http://schemas.openxmlformats.org/officeDocument/2006/relationships/slide" Target="slide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8821A3-CB26-D3D5-A3BE-2E9A08CB7E7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>
                <a:latin typeface="Comic Sans MS" panose="030F0702030302020204" pitchFamily="66" charset="0"/>
              </a:rPr>
              <a:t>Informatikai</a:t>
            </a:r>
            <a:r>
              <a:rPr lang="en-US" dirty="0">
                <a:latin typeface="Comic Sans MS" panose="030F0702030302020204" pitchFamily="66" charset="0"/>
              </a:rPr>
              <a:t> </a:t>
            </a:r>
            <a:r>
              <a:rPr lang="en-US" dirty="0" err="1">
                <a:latin typeface="Comic Sans MS" panose="030F0702030302020204" pitchFamily="66" charset="0"/>
              </a:rPr>
              <a:t>rendszer</a:t>
            </a:r>
            <a:r>
              <a:rPr lang="en-US" dirty="0">
                <a:latin typeface="Comic Sans MS" panose="030F0702030302020204" pitchFamily="66" charset="0"/>
              </a:rPr>
              <a:t> </a:t>
            </a:r>
            <a:r>
              <a:rPr lang="en-US" dirty="0" err="1">
                <a:latin typeface="Comic Sans MS" panose="030F0702030302020204" pitchFamily="66" charset="0"/>
              </a:rPr>
              <a:t>modernizálása</a:t>
            </a:r>
            <a:endParaRPr lang="hu-HU" dirty="0">
              <a:latin typeface="Comic Sans MS" panose="030F0702030302020204" pitchFamily="66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6593E3-9468-18EA-58FC-E1F4ECF4331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anchor="b"/>
          <a:lstStyle/>
          <a:p>
            <a:pPr algn="l"/>
            <a:r>
              <a:rPr lang="en-US" dirty="0"/>
              <a:t>Keszítette: Kovács Zolta, V</a:t>
            </a:r>
            <a:r>
              <a:rPr lang="hu-HU" dirty="0"/>
              <a:t>ö</a:t>
            </a:r>
            <a:r>
              <a:rPr lang="en-US" dirty="0"/>
              <a:t>r</a:t>
            </a:r>
            <a:r>
              <a:rPr lang="hu-HU" dirty="0"/>
              <a:t>ö</a:t>
            </a:r>
            <a:r>
              <a:rPr lang="en-US" dirty="0"/>
              <a:t>s </a:t>
            </a:r>
            <a:r>
              <a:rPr lang="hu-HU" dirty="0"/>
              <a:t>Gergő</a:t>
            </a:r>
            <a:r>
              <a:rPr lang="en-US" dirty="0"/>
              <a:t>, Wächter Szabolcs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0175079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0000">
        <p159:morph option="byObject"/>
      </p:transition>
    </mc:Choice>
    <mc:Fallback xmlns="">
      <p:transition spd="slow" advTm="1000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CD92E-6EAB-49F0-3D42-E8AE178F4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Korszerűsítési terv - Hálózat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93B9DA-B493-7989-9373-45AAFE20B8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hu-HU" sz="2400" dirty="0"/>
              <a:t>174db IP telefon bekötése</a:t>
            </a:r>
            <a:r>
              <a:rPr lang="hu-HU" dirty="0"/>
              <a:t> </a:t>
            </a:r>
            <a:r>
              <a:rPr lang="hu-HU" sz="1800" dirty="0"/>
              <a:t>(</a:t>
            </a:r>
            <a:r>
              <a:rPr lang="hu-HU" sz="1800" dirty="0" err="1">
                <a:effectLst/>
                <a:ea typeface="Calibri" panose="020F0502020204030204" pitchFamily="34" charset="0"/>
              </a:rPr>
              <a:t>Grandstream</a:t>
            </a:r>
            <a:r>
              <a:rPr lang="hu-HU" sz="1800" dirty="0">
                <a:effectLst/>
                <a:ea typeface="Calibri" panose="020F0502020204030204" pitchFamily="34" charset="0"/>
              </a:rPr>
              <a:t> GRP2612)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hu-HU" sz="2400" dirty="0">
                <a:effectLst/>
                <a:ea typeface="Calibri" panose="020F0502020204030204" pitchFamily="34" charset="0"/>
              </a:rPr>
              <a:t>10/100/1000 </a:t>
            </a:r>
            <a:r>
              <a:rPr lang="hu-HU" sz="2400" dirty="0" err="1">
                <a:effectLst/>
                <a:ea typeface="Calibri" panose="020F0502020204030204" pitchFamily="34" charset="0"/>
              </a:rPr>
              <a:t>Mbit</a:t>
            </a:r>
            <a:r>
              <a:rPr lang="hu-HU" sz="2400" dirty="0">
                <a:ea typeface="Calibri" panose="020F0502020204030204" pitchFamily="34" charset="0"/>
              </a:rPr>
              <a:t>/s Gigabit Ethernet </a:t>
            </a:r>
            <a:r>
              <a:rPr lang="hu-HU" sz="2400" dirty="0" err="1">
                <a:ea typeface="Calibri" panose="020F0502020204030204" pitchFamily="34" charset="0"/>
              </a:rPr>
              <a:t>portja</a:t>
            </a:r>
            <a:r>
              <a:rPr lang="hu-HU" sz="2400" dirty="0">
                <a:ea typeface="Calibri" panose="020F0502020204030204" pitchFamily="34" charset="0"/>
              </a:rPr>
              <a:t> integrált a </a:t>
            </a:r>
            <a:r>
              <a:rPr lang="hu-HU" sz="2400" dirty="0" err="1">
                <a:ea typeface="Calibri" panose="020F0502020204030204" pitchFamily="34" charset="0"/>
              </a:rPr>
              <a:t>PoE-val</a:t>
            </a:r>
            <a:endParaRPr lang="hu-HU" sz="2400" dirty="0">
              <a:ea typeface="Calibri" panose="020F0502020204030204" pitchFamily="34" charset="0"/>
            </a:endParaRP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hu-HU" sz="2400" dirty="0">
                <a:ea typeface="Calibri" panose="020F0502020204030204" pitchFamily="34" charset="0"/>
              </a:rPr>
              <a:t>Biztonságos rendszerindítású, modern, könnyen kezelhető</a:t>
            </a:r>
          </a:p>
          <a:p>
            <a:r>
              <a:rPr lang="hu-HU" sz="2400" dirty="0">
                <a:ea typeface="Calibri" panose="020F0502020204030204" pitchFamily="34" charset="0"/>
              </a:rPr>
              <a:t>Szolgáltatói csomag</a:t>
            </a:r>
          </a:p>
          <a:p>
            <a:pPr lvl="1"/>
            <a:r>
              <a:rPr lang="hu-HU" sz="2000" dirty="0">
                <a:ea typeface="Calibri" panose="020F0502020204030204" pitchFamily="34" charset="0"/>
              </a:rPr>
              <a:t>Vezetékes internet - 2000Mb/s</a:t>
            </a:r>
            <a:r>
              <a:rPr lang="hu-HU" sz="2000" baseline="30000" dirty="0">
                <a:effectLst/>
                <a:ea typeface="Calibri" panose="020F0502020204030204" pitchFamily="34" charset="0"/>
              </a:rPr>
              <a:t>3 </a:t>
            </a:r>
          </a:p>
          <a:p>
            <a:pPr lvl="1"/>
            <a:r>
              <a:rPr lang="hu-HU" sz="2000" dirty="0">
                <a:effectLst/>
                <a:ea typeface="Calibri" panose="020F0502020204030204" pitchFamily="34" charset="0"/>
              </a:rPr>
              <a:t>Vezetékes telefon - korlátlan belföldi és nemzetközi hívás </a:t>
            </a:r>
            <a:endParaRPr lang="hu-HU" sz="2800" dirty="0">
              <a:ea typeface="Calibri" panose="020F0502020204030204" pitchFamily="34" charset="0"/>
            </a:endParaRPr>
          </a:p>
        </p:txBody>
      </p:sp>
      <p:pic>
        <p:nvPicPr>
          <p:cNvPr id="5" name="Picture 4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8C7F9C50-39AE-0142-6B8F-00449CD2EF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9104" y="3207793"/>
            <a:ext cx="3285082" cy="3285082"/>
          </a:xfrm>
          <a:prstGeom prst="rect">
            <a:avLst/>
          </a:prstGeom>
        </p:spPr>
      </p:pic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136D241A-13E6-C31F-2F61-7502FEE125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1645" y="406854"/>
            <a:ext cx="1657531" cy="1243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5702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0000">
        <p159:morph option="byObject"/>
      </p:transition>
    </mc:Choice>
    <mc:Fallback xmlns="">
      <p:transition spd="slow" advTm="1000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CD92E-6EAB-49F0-3D42-E8AE178F4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Korszerűsítési terv - Hálózat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93B9DA-B493-7989-9373-45AAFE20B8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u-HU" sz="2400" dirty="0">
                <a:effectLst/>
                <a:ea typeface="Calibri" panose="020F0502020204030204" pitchFamily="34" charset="0"/>
              </a:rPr>
              <a:t>7db Router: TP-LINK TL-ER7206 </a:t>
            </a:r>
          </a:p>
          <a:p>
            <a:pPr lvl="1">
              <a:spcAft>
                <a:spcPts val="500"/>
              </a:spcAft>
            </a:pPr>
            <a:r>
              <a:rPr lang="hu-HU" sz="2000" dirty="0"/>
              <a:t>Központi iroda: 3db</a:t>
            </a:r>
          </a:p>
          <a:p>
            <a:pPr lvl="1">
              <a:spcBef>
                <a:spcPts val="0"/>
              </a:spcBef>
              <a:spcAft>
                <a:spcPts val="1000"/>
              </a:spcAft>
            </a:pPr>
            <a:r>
              <a:rPr lang="hu-HU" sz="2000" dirty="0"/>
              <a:t>Vidéki irodák: 1-1 db</a:t>
            </a:r>
          </a:p>
          <a:p>
            <a:r>
              <a:rPr lang="hu-HU" sz="2400" dirty="0"/>
              <a:t>1 Gigabit FSP és 5 Gigabit RJ45-ös WAN port</a:t>
            </a:r>
          </a:p>
          <a:p>
            <a:r>
              <a:rPr lang="hu-HU" sz="2400" dirty="0"/>
              <a:t>2 Gigabit WAN/LAN port</a:t>
            </a:r>
          </a:p>
          <a:p>
            <a:r>
              <a:rPr lang="hu-HU" sz="2400" dirty="0"/>
              <a:t>VPN kapcsolatot biztosító router</a:t>
            </a:r>
          </a:p>
          <a:p>
            <a:r>
              <a:rPr lang="hu-HU" sz="2400" dirty="0"/>
              <a:t>LAN sebesség: 10/100/1000 </a:t>
            </a:r>
            <a:r>
              <a:rPr lang="hu-HU" sz="2400" dirty="0" err="1"/>
              <a:t>Mbit</a:t>
            </a:r>
            <a:r>
              <a:rPr lang="hu-HU" sz="2400" dirty="0"/>
              <a:t>/s</a:t>
            </a:r>
          </a:p>
          <a:p>
            <a:r>
              <a:rPr lang="hu-HU" sz="2400" dirty="0" err="1"/>
              <a:t>Omada</a:t>
            </a:r>
            <a:r>
              <a:rPr lang="hu-HU" sz="2400" dirty="0"/>
              <a:t> alkalmazással könnyen kezelhető</a:t>
            </a:r>
          </a:p>
          <a:p>
            <a:endParaRPr lang="hu-HU" sz="2400" dirty="0"/>
          </a:p>
          <a:p>
            <a:endParaRPr lang="hu-HU" sz="2400" dirty="0"/>
          </a:p>
          <a:p>
            <a:endParaRPr lang="hu-HU" sz="2400" dirty="0"/>
          </a:p>
        </p:txBody>
      </p:sp>
      <p:pic>
        <p:nvPicPr>
          <p:cNvPr id="7" name="Picture 6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3E76B331-06A9-7CC7-D3C0-46002F4F6A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6319" y="1912710"/>
            <a:ext cx="2882537" cy="2882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6649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0000">
        <p159:morph option="byObject"/>
      </p:transition>
    </mc:Choice>
    <mc:Fallback xmlns="">
      <p:transition spd="slow" advTm="1000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CD92E-6EAB-49F0-3D42-E8AE178F4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Korszerűsítési terv - Hálózat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93B9DA-B493-7989-9373-45AAFE20B8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spcBef>
                <a:spcPts val="0"/>
              </a:spcBef>
              <a:spcAft>
                <a:spcPts val="1600"/>
              </a:spcAft>
            </a:pPr>
            <a:r>
              <a:rPr lang="hu-HU" dirty="0" err="1"/>
              <a:t>Switch</a:t>
            </a:r>
            <a:r>
              <a:rPr lang="hu-HU" dirty="0"/>
              <a:t>: </a:t>
            </a:r>
            <a:r>
              <a:rPr lang="hu-HU" sz="2400" dirty="0" err="1">
                <a:effectLst/>
                <a:ea typeface="Calibri" panose="020F0502020204030204" pitchFamily="34" charset="0"/>
              </a:rPr>
              <a:t>Ubiquiti</a:t>
            </a:r>
            <a:r>
              <a:rPr lang="hu-HU" sz="2400" dirty="0">
                <a:effectLst/>
                <a:ea typeface="Calibri" panose="020F0502020204030204" pitchFamily="34" charset="0"/>
              </a:rPr>
              <a:t> </a:t>
            </a:r>
            <a:r>
              <a:rPr lang="hu-HU" sz="2400" dirty="0" err="1">
                <a:effectLst/>
                <a:ea typeface="Calibri" panose="020F0502020204030204" pitchFamily="34" charset="0"/>
              </a:rPr>
              <a:t>UniFi</a:t>
            </a:r>
            <a:r>
              <a:rPr lang="hu-HU" sz="2400" dirty="0">
                <a:effectLst/>
                <a:ea typeface="Calibri" panose="020F0502020204030204" pitchFamily="34" charset="0"/>
              </a:rPr>
              <a:t> </a:t>
            </a:r>
            <a:r>
              <a:rPr lang="hu-HU" sz="2400" dirty="0" err="1">
                <a:effectLst/>
                <a:ea typeface="Calibri" panose="020F0502020204030204" pitchFamily="34" charset="0"/>
              </a:rPr>
              <a:t>Layer</a:t>
            </a:r>
            <a:r>
              <a:rPr lang="hu-HU" sz="2400" dirty="0">
                <a:effectLst/>
                <a:ea typeface="Calibri" panose="020F0502020204030204" pitchFamily="34" charset="0"/>
              </a:rPr>
              <a:t> 2, </a:t>
            </a:r>
            <a:r>
              <a:rPr lang="hu-HU" sz="2400" dirty="0" err="1">
                <a:effectLst/>
                <a:ea typeface="Calibri" panose="020F0502020204030204" pitchFamily="34" charset="0"/>
              </a:rPr>
              <a:t>PoE</a:t>
            </a:r>
            <a:r>
              <a:rPr lang="hu-HU" sz="2400" dirty="0">
                <a:effectLst/>
                <a:ea typeface="Calibri" panose="020F0502020204030204" pitchFamily="34" charset="0"/>
              </a:rPr>
              <a:t> </a:t>
            </a:r>
            <a:r>
              <a:rPr lang="hu-HU" sz="2400" dirty="0" err="1">
                <a:effectLst/>
                <a:ea typeface="Calibri" panose="020F0502020204030204" pitchFamily="34" charset="0"/>
              </a:rPr>
              <a:t>switch</a:t>
            </a:r>
            <a:r>
              <a:rPr lang="hu-HU" sz="2400" dirty="0">
                <a:effectLst/>
                <a:ea typeface="Calibri" panose="020F0502020204030204" pitchFamily="34" charset="0"/>
              </a:rPr>
              <a:t> </a:t>
            </a:r>
            <a:r>
              <a:rPr lang="hu-HU" sz="2400" dirty="0" err="1">
                <a:effectLst/>
                <a:ea typeface="Calibri" panose="020F0502020204030204" pitchFamily="34" charset="0"/>
              </a:rPr>
              <a:t>with</a:t>
            </a:r>
            <a:r>
              <a:rPr lang="hu-HU" sz="2400" dirty="0">
                <a:effectLst/>
                <a:ea typeface="Calibri" panose="020F0502020204030204" pitchFamily="34" charset="0"/>
              </a:rPr>
              <a:t> (48)</a:t>
            </a:r>
          </a:p>
          <a:p>
            <a:pPr lvl="1">
              <a:spcBef>
                <a:spcPts val="0"/>
              </a:spcBef>
              <a:spcAft>
                <a:spcPts val="1600"/>
              </a:spcAft>
            </a:pPr>
            <a:r>
              <a:rPr lang="hu-HU" sz="2000" dirty="0">
                <a:ea typeface="Calibri" panose="020F0502020204030204" pitchFamily="34" charset="0"/>
              </a:rPr>
              <a:t>Központi iroda: 2db</a:t>
            </a:r>
          </a:p>
          <a:p>
            <a:pPr lvl="1">
              <a:spcBef>
                <a:spcPts val="0"/>
              </a:spcBef>
              <a:spcAft>
                <a:spcPts val="1600"/>
              </a:spcAft>
            </a:pPr>
            <a:r>
              <a:rPr lang="hu-HU" sz="2000" dirty="0">
                <a:effectLst/>
                <a:ea typeface="Calibri" panose="020F0502020204030204" pitchFamily="34" charset="0"/>
              </a:rPr>
              <a:t>Vidéki irodák: 1-1db</a:t>
            </a:r>
          </a:p>
          <a:p>
            <a:pPr>
              <a:spcBef>
                <a:spcPts val="0"/>
              </a:spcBef>
              <a:spcAft>
                <a:spcPts val="1600"/>
              </a:spcAft>
            </a:pPr>
            <a:r>
              <a:rPr lang="hu-HU" sz="2400" dirty="0" err="1"/>
              <a:t>PoE</a:t>
            </a:r>
            <a:r>
              <a:rPr lang="hu-HU" sz="2400" dirty="0"/>
              <a:t> port</a:t>
            </a:r>
          </a:p>
          <a:p>
            <a:pPr>
              <a:spcBef>
                <a:spcPts val="0"/>
              </a:spcBef>
              <a:spcAft>
                <a:spcPts val="1600"/>
              </a:spcAft>
            </a:pPr>
            <a:r>
              <a:rPr lang="hu-HU" sz="2400" dirty="0"/>
              <a:t>Alap LAN csatlakozók típusa: Gigabit Ethernet (10/100/1000)</a:t>
            </a:r>
          </a:p>
          <a:p>
            <a:pPr>
              <a:spcBef>
                <a:spcPts val="0"/>
              </a:spcBef>
              <a:spcAft>
                <a:spcPts val="1600"/>
              </a:spcAft>
            </a:pPr>
            <a:r>
              <a:rPr lang="hu-HU" sz="2400" dirty="0"/>
              <a:t>48 LAN port</a:t>
            </a:r>
          </a:p>
          <a:p>
            <a:pPr>
              <a:spcBef>
                <a:spcPts val="0"/>
              </a:spcBef>
              <a:spcAft>
                <a:spcPts val="1600"/>
              </a:spcAft>
            </a:pPr>
            <a:r>
              <a:rPr lang="hu-HU" sz="2400" dirty="0"/>
              <a:t>10G támogatott</a:t>
            </a:r>
          </a:p>
          <a:p>
            <a:pPr>
              <a:spcBef>
                <a:spcPts val="0"/>
              </a:spcBef>
              <a:spcAft>
                <a:spcPts val="1600"/>
              </a:spcAft>
            </a:pPr>
            <a:r>
              <a:rPr lang="hu-HU" sz="2400" dirty="0"/>
              <a:t>VLAN támogatott</a:t>
            </a:r>
          </a:p>
          <a:p>
            <a:pPr>
              <a:spcBef>
                <a:spcPts val="0"/>
              </a:spcBef>
              <a:spcAft>
                <a:spcPts val="1600"/>
              </a:spcAft>
            </a:pPr>
            <a:r>
              <a:rPr lang="hu-HU" sz="2400" dirty="0"/>
              <a:t>DHCP szerver</a:t>
            </a:r>
            <a:endParaRPr lang="hu-HU" dirty="0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9784E8DD-5350-FA79-E60B-90A6082C42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0" y="2827020"/>
            <a:ext cx="5715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4025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0000">
        <p159:morph option="byObject"/>
      </p:transition>
    </mc:Choice>
    <mc:Fallback xmlns="">
      <p:transition spd="slow" advTm="1000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CD92E-6EAB-49F0-3D42-E8AE178F4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Korszerűsítési terv - Hálózat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93B9DA-B493-7989-9373-45AAFE20B8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sz="2400" dirty="0"/>
              <a:t>Access </a:t>
            </a:r>
            <a:r>
              <a:rPr lang="hu-HU" sz="2400" dirty="0" err="1"/>
              <a:t>Point</a:t>
            </a:r>
            <a:r>
              <a:rPr lang="hu-HU" sz="2400" dirty="0"/>
              <a:t>: </a:t>
            </a:r>
            <a:r>
              <a:rPr lang="hu-HU" sz="2400" dirty="0">
                <a:effectLst/>
                <a:ea typeface="Calibri" panose="020F0502020204030204" pitchFamily="34" charset="0"/>
              </a:rPr>
              <a:t>TP-Link EAP610 AX1800</a:t>
            </a:r>
          </a:p>
          <a:p>
            <a:pPr lvl="1">
              <a:spcAft>
                <a:spcPts val="500"/>
              </a:spcAft>
            </a:pPr>
            <a:r>
              <a:rPr lang="hu-HU" sz="2000" dirty="0"/>
              <a:t>Központi iroda: 3db</a:t>
            </a:r>
          </a:p>
          <a:p>
            <a:pPr lvl="1">
              <a:spcBef>
                <a:spcPts val="0"/>
              </a:spcBef>
              <a:spcAft>
                <a:spcPts val="1000"/>
              </a:spcAft>
            </a:pPr>
            <a:r>
              <a:rPr lang="hu-HU" sz="2000" dirty="0"/>
              <a:t>Vidéki irodák: 1-1 db</a:t>
            </a:r>
          </a:p>
          <a:p>
            <a:r>
              <a:rPr lang="hu-HU" sz="2400" dirty="0"/>
              <a:t>WLAN</a:t>
            </a:r>
          </a:p>
          <a:p>
            <a:r>
              <a:rPr lang="hu-HU" sz="2400" dirty="0"/>
              <a:t>1 LAN port, sebesség 10/100/1000 </a:t>
            </a:r>
            <a:r>
              <a:rPr lang="hu-HU" sz="2400" dirty="0" err="1"/>
              <a:t>Mbit</a:t>
            </a:r>
            <a:r>
              <a:rPr lang="hu-HU" sz="2400" dirty="0"/>
              <a:t>/s</a:t>
            </a:r>
          </a:p>
          <a:p>
            <a:r>
              <a:rPr lang="hu-HU" sz="2400" dirty="0" err="1"/>
              <a:t>Wi</a:t>
            </a:r>
            <a:r>
              <a:rPr lang="hu-HU" sz="2400" dirty="0"/>
              <a:t>-Fi</a:t>
            </a:r>
          </a:p>
          <a:p>
            <a:pPr lvl="1"/>
            <a:r>
              <a:rPr lang="hu-HU" sz="2000" dirty="0"/>
              <a:t>Sebesség 1800 </a:t>
            </a:r>
            <a:r>
              <a:rPr lang="hu-HU" sz="2000" dirty="0" err="1"/>
              <a:t>Mbit</a:t>
            </a:r>
            <a:r>
              <a:rPr lang="hu-HU" sz="2000" dirty="0"/>
              <a:t>/s</a:t>
            </a:r>
          </a:p>
          <a:p>
            <a:pPr lvl="1"/>
            <a:r>
              <a:rPr lang="hu-HU" sz="2000" dirty="0"/>
              <a:t>Működési frekvencia 2,4GHz és 5GHz</a:t>
            </a:r>
          </a:p>
          <a:p>
            <a:r>
              <a:rPr lang="hu-HU" sz="2400" dirty="0"/>
              <a:t>Titkosítás</a:t>
            </a:r>
          </a:p>
          <a:p>
            <a:pPr lvl="1"/>
            <a:r>
              <a:rPr lang="hu-HU" sz="2000" dirty="0"/>
              <a:t>WPA, WPA2, WPA3</a:t>
            </a:r>
          </a:p>
        </p:txBody>
      </p:sp>
      <p:pic>
        <p:nvPicPr>
          <p:cNvPr id="5" name="Picture 4" descr="A picture containing electronics, iPod&#10;&#10;Description automatically generated">
            <a:extLst>
              <a:ext uri="{FF2B5EF4-FFF2-40B4-BE49-F238E27FC236}">
                <a16:creationId xmlns:a16="http://schemas.microsoft.com/office/drawing/2014/main" id="{9B1325C1-35D0-78C0-2860-AE00B91331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6656" y="1780902"/>
            <a:ext cx="2216332" cy="2216332"/>
          </a:xfrm>
          <a:prstGeom prst="rect">
            <a:avLst/>
          </a:prstGeom>
        </p:spPr>
      </p:pic>
      <p:pic>
        <p:nvPicPr>
          <p:cNvPr id="7" name="Picture 6" descr="A picture containing white, device, projector&#10;&#10;Description automatically generated">
            <a:extLst>
              <a:ext uri="{FF2B5EF4-FFF2-40B4-BE49-F238E27FC236}">
                <a16:creationId xmlns:a16="http://schemas.microsoft.com/office/drawing/2014/main" id="{741E3A2D-3091-9411-146A-EB40394AB1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3222" y="4168640"/>
            <a:ext cx="2294710" cy="2294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4002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0000">
        <p159:morph option="byObject"/>
      </p:transition>
    </mc:Choice>
    <mc:Fallback xmlns="">
      <p:transition spd="slow" advTm="1000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0D457-3B59-5786-881C-05F6E3C0B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Linux </a:t>
            </a:r>
            <a:r>
              <a:rPr lang="hu-HU" dirty="0" err="1"/>
              <a:t>vs</a:t>
            </a:r>
            <a:r>
              <a:rPr lang="hu-HU" dirty="0"/>
              <a:t> Windows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FD5D99-9BE4-91D9-EFFF-F9151D8B08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hu-HU" dirty="0"/>
              <a:t>Linux:</a:t>
            </a:r>
          </a:p>
          <a:p>
            <a:pPr lvl="1"/>
            <a:r>
              <a:rPr lang="hu-HU" sz="2400" dirty="0"/>
              <a:t>Nyílt forráskód</a:t>
            </a:r>
          </a:p>
          <a:p>
            <a:pPr lvl="1"/>
            <a:r>
              <a:rPr lang="hu-HU" sz="2400" dirty="0" err="1"/>
              <a:t>Lincencelése</a:t>
            </a:r>
            <a:r>
              <a:rPr lang="hu-HU" sz="2400" dirty="0"/>
              <a:t> korlátlan</a:t>
            </a:r>
          </a:p>
          <a:p>
            <a:pPr lvl="1"/>
            <a:r>
              <a:rPr lang="hu-HU" sz="2400" dirty="0"/>
              <a:t>Hardvertámogatás rosszabb</a:t>
            </a:r>
          </a:p>
          <a:p>
            <a:pPr lvl="1"/>
            <a:r>
              <a:rPr lang="hu-HU" sz="2400" dirty="0"/>
              <a:t>Stabilitás jobb</a:t>
            </a:r>
          </a:p>
          <a:p>
            <a:pPr lvl="1"/>
            <a:r>
              <a:rPr lang="hu-HU" sz="2400" dirty="0"/>
              <a:t>Frissítési biztonság jobb</a:t>
            </a:r>
          </a:p>
          <a:p>
            <a:pPr lvl="1"/>
            <a:r>
              <a:rPr lang="hu-HU" sz="2400" dirty="0"/>
              <a:t>Biztonság jobb</a:t>
            </a:r>
          </a:p>
          <a:p>
            <a:pPr lvl="1"/>
            <a:endParaRPr lang="hu-HU" dirty="0"/>
          </a:p>
        </p:txBody>
      </p:sp>
      <p:pic>
        <p:nvPicPr>
          <p:cNvPr id="5" name="Picture 4" descr="A picture containing indoor&#10;&#10;Description automatically generated">
            <a:extLst>
              <a:ext uri="{FF2B5EF4-FFF2-40B4-BE49-F238E27FC236}">
                <a16:creationId xmlns:a16="http://schemas.microsoft.com/office/drawing/2014/main" id="{56405EF3-9B72-E0FC-B70C-B5CB310849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5863" y="1204913"/>
            <a:ext cx="2905124" cy="2905124"/>
          </a:xfrm>
          <a:prstGeom prst="rect">
            <a:avLst/>
          </a:prstGeom>
        </p:spPr>
      </p:pic>
      <p:pic>
        <p:nvPicPr>
          <p:cNvPr id="8" name="Picture 7" descr="A picture containing indoor, blue, light&#10;&#10;Description automatically generated">
            <a:extLst>
              <a:ext uri="{FF2B5EF4-FFF2-40B4-BE49-F238E27FC236}">
                <a16:creationId xmlns:a16="http://schemas.microsoft.com/office/drawing/2014/main" id="{72131DDE-607D-AB2C-E390-8A8DA98C2D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6060" y="4244974"/>
            <a:ext cx="3660533" cy="2441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7369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0000">
        <p159:morph option="byObject"/>
      </p:transition>
    </mc:Choice>
    <mc:Fallback xmlns="">
      <p:transition spd="slow" advTm="1000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CF76B-F4AC-EDED-CA39-6BE7EBFB7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Linux </a:t>
            </a:r>
            <a:r>
              <a:rPr lang="hu-HU" dirty="0" err="1"/>
              <a:t>vs</a:t>
            </a:r>
            <a:r>
              <a:rPr lang="hu-HU" dirty="0"/>
              <a:t> Windows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CC6D66-1F23-7720-1459-3A917910E0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hu-HU" dirty="0"/>
              <a:t>Windows:</a:t>
            </a:r>
          </a:p>
          <a:p>
            <a:pPr lvl="1"/>
            <a:r>
              <a:rPr lang="hu-HU" sz="2400" dirty="0"/>
              <a:t>Zárt forráskód</a:t>
            </a:r>
          </a:p>
          <a:p>
            <a:pPr lvl="1"/>
            <a:r>
              <a:rPr lang="hu-HU" sz="2400" dirty="0" err="1"/>
              <a:t>Lincencelése</a:t>
            </a:r>
            <a:r>
              <a:rPr lang="hu-HU" sz="2400" dirty="0"/>
              <a:t> korlátolt</a:t>
            </a:r>
          </a:p>
          <a:p>
            <a:pPr lvl="1"/>
            <a:r>
              <a:rPr lang="hu-HU" sz="2400" dirty="0"/>
              <a:t>Hardvertámogatás jobb</a:t>
            </a:r>
          </a:p>
          <a:p>
            <a:pPr lvl="1"/>
            <a:r>
              <a:rPr lang="hu-HU" sz="2400" dirty="0"/>
              <a:t>Stabilitás rosszabb</a:t>
            </a:r>
          </a:p>
          <a:p>
            <a:pPr lvl="1"/>
            <a:r>
              <a:rPr lang="hu-HU" sz="2400" dirty="0"/>
              <a:t>Frissítési biztonság rosszabb</a:t>
            </a:r>
          </a:p>
          <a:p>
            <a:pPr lvl="1"/>
            <a:r>
              <a:rPr lang="hu-HU" sz="2400" dirty="0"/>
              <a:t>Biztonság rosszabb</a:t>
            </a:r>
          </a:p>
          <a:p>
            <a:pPr lvl="1"/>
            <a:endParaRPr lang="hu-HU" dirty="0"/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75922FAE-7492-0966-E49E-67F9DB9078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9891" y="1825625"/>
            <a:ext cx="2674086" cy="2006602"/>
          </a:xfrm>
          <a:prstGeom prst="rect">
            <a:avLst/>
          </a:prstGeom>
        </p:spPr>
      </p:pic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0BED0133-8A2F-E49B-0A85-373FB9814D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8317" y="4152508"/>
            <a:ext cx="3838916" cy="2159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1865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0000">
        <p159:morph option="byObject"/>
      </p:transition>
    </mc:Choice>
    <mc:Fallback xmlns="">
      <p:transition spd="slow" advTm="1000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D24061-5D16-EB8C-2FA5-040A11CEF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Egyéb operációs rendszerek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C0CBB6-4A9C-0C62-7373-CBB4C4A7DC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hu-HU" dirty="0"/>
              <a:t>iOS:</a:t>
            </a:r>
          </a:p>
          <a:p>
            <a:pPr lvl="1">
              <a:spcBef>
                <a:spcPts val="0"/>
              </a:spcBef>
              <a:spcAft>
                <a:spcPts val="1000"/>
              </a:spcAft>
            </a:pPr>
            <a:r>
              <a:rPr lang="hu-HU" dirty="0"/>
              <a:t>Apple Inc. cég fejleszti az Apple saját termékeire (pl. iPhone)</a:t>
            </a:r>
          </a:p>
          <a:p>
            <a:pPr lvl="1">
              <a:spcBef>
                <a:spcPts val="0"/>
              </a:spcBef>
              <a:spcAft>
                <a:spcPts val="1000"/>
              </a:spcAft>
            </a:pPr>
            <a:r>
              <a:rPr lang="hu-HU" dirty="0"/>
              <a:t>C++, C, Java és Swift-ben íródott és zárt forráskódú</a:t>
            </a:r>
          </a:p>
          <a:p>
            <a:pPr lvl="1">
              <a:spcBef>
                <a:spcPts val="0"/>
              </a:spcBef>
              <a:spcAft>
                <a:spcPts val="1000"/>
              </a:spcAft>
            </a:pPr>
            <a:r>
              <a:rPr lang="hu-HU" dirty="0"/>
              <a:t>Eleinte 240MB-t foglalt, majd az új funkciók miatt ez nőtt</a:t>
            </a:r>
          </a:p>
          <a:p>
            <a:pPr lvl="1">
              <a:spcBef>
                <a:spcPts val="0"/>
              </a:spcBef>
              <a:spcAft>
                <a:spcPts val="1000"/>
              </a:spcAft>
            </a:pPr>
            <a:r>
              <a:rPr lang="hu-HU" dirty="0"/>
              <a:t>2008.március 6-áig nem volt neve, iPhone SDK ekkor jelent meg</a:t>
            </a:r>
          </a:p>
        </p:txBody>
      </p:sp>
      <p:pic>
        <p:nvPicPr>
          <p:cNvPr id="3074" name="Picture 2" descr="iPhone 13: release date, price and other rumors | TechMag">
            <a:extLst>
              <a:ext uri="{FF2B5EF4-FFF2-40B4-BE49-F238E27FC236}">
                <a16:creationId xmlns:a16="http://schemas.microsoft.com/office/drawing/2014/main" id="{2E2D9FAB-29A7-7325-0A40-BAA3C778C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3836" y="4001294"/>
            <a:ext cx="4779964" cy="2766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Selling your old iPhone: Online vs. in-store trade-ins - CNET">
            <a:extLst>
              <a:ext uri="{FF2B5EF4-FFF2-40B4-BE49-F238E27FC236}">
                <a16:creationId xmlns:a16="http://schemas.microsoft.com/office/drawing/2014/main" id="{3E417C1B-F538-FCE4-A20D-EFC6DFA418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643" y="4088131"/>
            <a:ext cx="4580464" cy="2404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46897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0000">
        <p159:morph option="byObject"/>
      </p:transition>
    </mc:Choice>
    <mc:Fallback xmlns="">
      <p:transition spd="slow" advTm="1000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7367A3-11FE-67D9-1E82-85B8DC1E3B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Android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487A20-F8D2-701B-2727-88C9AECC9E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u-HU" sz="2400" dirty="0"/>
              <a:t>Linux kernelt használó operációs rendszer</a:t>
            </a:r>
          </a:p>
          <a:p>
            <a:r>
              <a:rPr lang="hu-HU" sz="2400" dirty="0"/>
              <a:t>Android Inc kezdte el 2003-ban, majd a Google 2005-ben felvásárolta</a:t>
            </a:r>
          </a:p>
          <a:p>
            <a:r>
              <a:rPr lang="hu-HU" sz="2400" dirty="0"/>
              <a:t>2008 első Androidos okostelefon</a:t>
            </a:r>
          </a:p>
          <a:p>
            <a:r>
              <a:rPr lang="hu-HU" sz="2400" dirty="0"/>
              <a:t>C, C++, Java íródott</a:t>
            </a:r>
          </a:p>
          <a:p>
            <a:r>
              <a:rPr lang="hu-HU" sz="2400" dirty="0"/>
              <a:t>100+ nyelven elérhető</a:t>
            </a:r>
          </a:p>
        </p:txBody>
      </p:sp>
      <p:pic>
        <p:nvPicPr>
          <p:cNvPr id="2050" name="Picture 2" descr="Liability: Insecure Data Storage – Security Queens">
            <a:extLst>
              <a:ext uri="{FF2B5EF4-FFF2-40B4-BE49-F238E27FC236}">
                <a16:creationId xmlns:a16="http://schemas.microsoft.com/office/drawing/2014/main" id="{2BD5A677-F53A-EAF9-A374-10CD197D5E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5375" y="2893136"/>
            <a:ext cx="3238500" cy="194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Google Faces Independent Contractor Class Action - South Carolina ...">
            <a:extLst>
              <a:ext uri="{FF2B5EF4-FFF2-40B4-BE49-F238E27FC236}">
                <a16:creationId xmlns:a16="http://schemas.microsoft.com/office/drawing/2014/main" id="{D60BC414-21DF-BECD-C92A-29AB7EB631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4763" y="4229100"/>
            <a:ext cx="3512462" cy="2346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72602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0000">
        <p159:morph option="byObject"/>
      </p:transition>
    </mc:Choice>
    <mc:Fallback xmlns="">
      <p:transition spd="slow" advTm="1000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0D457-3B59-5786-881C-05F6E3C0B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Költségvetési terv</a:t>
            </a:r>
            <a:endParaRPr lang="hu-HU" dirty="0"/>
          </a:p>
        </p:txBody>
      </p:sp>
      <p:graphicFrame>
        <p:nvGraphicFramePr>
          <p:cNvPr id="31" name="Content Placeholder 30">
            <a:extLst>
              <a:ext uri="{FF2B5EF4-FFF2-40B4-BE49-F238E27FC236}">
                <a16:creationId xmlns:a16="http://schemas.microsoft.com/office/drawing/2014/main" id="{97A06B96-3009-FDA5-2F89-E219D9A7EF50}"/>
              </a:ext>
            </a:extLst>
          </p:cNvPr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85054899"/>
              </p:ext>
            </p:extLst>
          </p:nvPr>
        </p:nvGraphicFramePr>
        <p:xfrm>
          <a:off x="5719762" y="3290888"/>
          <a:ext cx="752475" cy="1523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showAsIcon="1" r:id="rId2" imgW="381029" imgH="771525" progId="Excel.Sheet.12">
                  <p:embed/>
                </p:oleObj>
              </mc:Choice>
              <mc:Fallback>
                <p:oleObj name="Worksheet" showAsIcon="1" r:id="rId2" imgW="381029" imgH="771525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719762" y="3290888"/>
                        <a:ext cx="752475" cy="15237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492822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0000">
        <p159:morph option="byObject"/>
      </p:transition>
    </mc:Choice>
    <mc:Fallback xmlns="">
      <p:transition spd="slow" advTm="10000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0D457-3B59-5786-881C-05F6E3C0B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Közvéleménykutatás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FD5D99-9BE4-91D9-EFFF-F9151D8B08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 dirty="0"/>
          </a:p>
        </p:txBody>
      </p:sp>
      <p:pic>
        <p:nvPicPr>
          <p:cNvPr id="1026" name="Picture 2" descr="Űrlapok-válaszdiagram. Kérdés címe: Milyen mélyen ismeri a Linux disztribúciókat?. Válaszok száma: 24 válasz.">
            <a:extLst>
              <a:ext uri="{FF2B5EF4-FFF2-40B4-BE49-F238E27FC236}">
                <a16:creationId xmlns:a16="http://schemas.microsoft.com/office/drawing/2014/main" id="{253F6D6E-62BA-54D8-972C-C5077254FF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8881" y="2276996"/>
            <a:ext cx="7254237" cy="3448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Űrlapok-válaszdiagram. Kérdés címe: Milyen mélyen ismeri a Windows operációs rendszert?. Válaszok száma: 24 válasz.">
            <a:extLst>
              <a:ext uri="{FF2B5EF4-FFF2-40B4-BE49-F238E27FC236}">
                <a16:creationId xmlns:a16="http://schemas.microsoft.com/office/drawing/2014/main" id="{3F73AE99-5A2E-1F0D-A875-0A48299538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8881" y="2276996"/>
            <a:ext cx="7254237" cy="3448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Űrlapok-válaszdiagram. Kérdés címe: Windows vagy egy Linux szervert részesít előnyben?. Válaszok száma: 23 válasz.">
            <a:extLst>
              <a:ext uri="{FF2B5EF4-FFF2-40B4-BE49-F238E27FC236}">
                <a16:creationId xmlns:a16="http://schemas.microsoft.com/office/drawing/2014/main" id="{22DA3225-26AE-80C7-C4AB-E9F8CE789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8140" y="2441385"/>
            <a:ext cx="7415718" cy="3119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Űrlapok-válaszdiagram. Kérdés címe: Az alábbi programozási nyelvek közül melyikben tud legalább alapszinten programozni?. Válaszok száma: 20 válasz.">
            <a:extLst>
              <a:ext uri="{FF2B5EF4-FFF2-40B4-BE49-F238E27FC236}">
                <a16:creationId xmlns:a16="http://schemas.microsoft.com/office/drawing/2014/main" id="{08DB79CB-5549-FFDD-85C7-64A98D6A44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6417" y="1690688"/>
            <a:ext cx="7839165" cy="5011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Űrlapok-válaszdiagram. Kérdés címe: Rendszerüzemeltetési szempontból az alábbi programozási nyelvek közül melyeket tartja fontosnak, hogy ismerjék a rendszergazdák?. Válaszok száma: 16 válasz.">
            <a:extLst>
              <a:ext uri="{FF2B5EF4-FFF2-40B4-BE49-F238E27FC236}">
                <a16:creationId xmlns:a16="http://schemas.microsoft.com/office/drawing/2014/main" id="{07A1B81E-006B-B3B6-B396-3DD892B877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8140" y="1690688"/>
            <a:ext cx="7465961" cy="5018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Űrlapok-válaszdiagram. Kérdés címe: Ön szerint mennyire fontos, hogy egy cégnek legyen egy jó weboldala?. Válaszok száma: 24 válasz.">
            <a:extLst>
              <a:ext uri="{FF2B5EF4-FFF2-40B4-BE49-F238E27FC236}">
                <a16:creationId xmlns:a16="http://schemas.microsoft.com/office/drawing/2014/main" id="{37CD5A99-BB38-C9FB-10F1-9DCB98A3C5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6417" y="2276996"/>
            <a:ext cx="7826628" cy="3720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Űrlapok-válaszdiagram. Kérdés címe: Mennyire vizsgálja a kapott online üzenetek, megkeresések hitelességét?. Válaszok száma: 24 válasz.">
            <a:extLst>
              <a:ext uri="{FF2B5EF4-FFF2-40B4-BE49-F238E27FC236}">
                <a16:creationId xmlns:a16="http://schemas.microsoft.com/office/drawing/2014/main" id="{097824E5-CD79-91F3-C114-9ADA565438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6416" y="2270514"/>
            <a:ext cx="7826627" cy="3720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Űrlapok-válaszdiagram. Kérdés címe: Keverednek a magánéleti levelei a céges leveleivel?. Válaszok száma: 24 válasz.">
            <a:extLst>
              <a:ext uri="{FF2B5EF4-FFF2-40B4-BE49-F238E27FC236}">
                <a16:creationId xmlns:a16="http://schemas.microsoft.com/office/drawing/2014/main" id="{4564BAF0-8558-61EA-21DA-EB3D604A95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8955" y="2270513"/>
            <a:ext cx="7821877" cy="3290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Űrlapok-válaszdiagram. Kérdés címe: A céges számítógépén vagy laptopján milyen jogosultságai vannak?. Válaszok száma: 23 válasz.">
            <a:extLst>
              <a:ext uri="{FF2B5EF4-FFF2-40B4-BE49-F238E27FC236}">
                <a16:creationId xmlns:a16="http://schemas.microsoft.com/office/drawing/2014/main" id="{4453FFDE-9BD3-2534-5A7A-E100730FBD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9196" y="2262123"/>
            <a:ext cx="7784174" cy="3700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27019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7F4A9C-BC9D-6AC6-57B1-156450C1A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Bemutatkozás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1655A4-BD3C-561B-28C2-A21C3C8D2C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u="sng" dirty="0"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Kovács </a:t>
            </a:r>
            <a:r>
              <a:rPr lang="hu-HU" u="sng" dirty="0"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Zolta</a:t>
            </a:r>
            <a:endParaRPr lang="hu-HU" u="sng" dirty="0"/>
          </a:p>
          <a:p>
            <a:endParaRPr lang="hu-HU" u="sng" dirty="0">
              <a:hlinkClick r:id="rId3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US" u="sng" dirty="0"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</a:t>
            </a:r>
            <a:r>
              <a:rPr lang="hu-HU" u="sng" dirty="0"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ö</a:t>
            </a:r>
            <a:r>
              <a:rPr lang="en-US" u="sng" dirty="0"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</a:t>
            </a:r>
            <a:r>
              <a:rPr lang="hu-HU" u="sng" dirty="0"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ö</a:t>
            </a:r>
            <a:r>
              <a:rPr lang="en-US" u="sng" dirty="0"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 </a:t>
            </a:r>
            <a:r>
              <a:rPr lang="hu-HU" u="sng" dirty="0" err="1"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Gerg</a:t>
            </a:r>
            <a:r>
              <a:rPr lang="en-US" u="sng" dirty="0"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ő</a:t>
            </a:r>
            <a:endParaRPr lang="hu-HU" u="sng" dirty="0"/>
          </a:p>
          <a:p>
            <a:endParaRPr lang="hu-HU" u="sng" dirty="0">
              <a:hlinkClick r:id="rId4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US" u="sng" dirty="0"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Wächter </a:t>
            </a:r>
            <a:r>
              <a:rPr lang="hu-HU" u="sng" dirty="0"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Szabolcs</a:t>
            </a:r>
            <a:endParaRPr lang="hu-HU" u="sng" dirty="0"/>
          </a:p>
        </p:txBody>
      </p:sp>
    </p:spTree>
    <p:extLst>
      <p:ext uri="{BB962C8B-B14F-4D97-AF65-F5344CB8AC3E}">
        <p14:creationId xmlns:p14="http://schemas.microsoft.com/office/powerpoint/2010/main" val="16456908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0000">
        <p159:morph option="byObject"/>
      </p:transition>
    </mc:Choice>
    <mc:Fallback xmlns="">
      <p:transition spd="slow" advTm="10000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D7B1A6-2862-365E-55A0-0775BC239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/>
          <a:lstStyle/>
          <a:p>
            <a:pPr algn="ctr"/>
            <a:r>
              <a:rPr lang="hu-HU" dirty="0"/>
              <a:t>Köszönjük a figyelmüket!</a:t>
            </a:r>
          </a:p>
        </p:txBody>
      </p:sp>
    </p:spTree>
    <p:extLst>
      <p:ext uri="{BB962C8B-B14F-4D97-AF65-F5344CB8AC3E}">
        <p14:creationId xmlns:p14="http://schemas.microsoft.com/office/powerpoint/2010/main" val="22110997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0000">
        <p159:morph option="byObject"/>
      </p:transition>
    </mc:Choice>
    <mc:Fallback xmlns="">
      <p:transition spd="slow" advTm="10000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87C88A-20F0-B421-A538-F509D5FEF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Források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6CF7C-9A27-566A-F9DF-516B6C0982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hu-HU" sz="2000" dirty="0"/>
              <a:t>Képek:</a:t>
            </a:r>
          </a:p>
          <a:p>
            <a:pPr lvl="1"/>
            <a:r>
              <a:rPr lang="hu-HU" sz="1600" dirty="0">
                <a:hlinkClick r:id="rId2"/>
              </a:rPr>
              <a:t>https://www.telekom.com/en/media/mediacenter/images/logo-and-group-headquarters</a:t>
            </a:r>
            <a:endParaRPr lang="hu-HU" sz="1600" dirty="0"/>
          </a:p>
          <a:p>
            <a:pPr lvl="1"/>
            <a:r>
              <a:rPr lang="hu-HU" sz="1600" dirty="0">
                <a:hlinkClick r:id="rId3"/>
              </a:rPr>
              <a:t>http://www.grandstream.com/products/ip-voice-telephony/carrier-grade-ip-phones/grp-series-professional-ip-phones/product/grp2612-p-w-g</a:t>
            </a:r>
            <a:endParaRPr lang="hu-HU" sz="1600" dirty="0"/>
          </a:p>
          <a:p>
            <a:pPr lvl="1"/>
            <a:r>
              <a:rPr lang="hu-HU" sz="1600" dirty="0">
                <a:hlinkClick r:id="rId4"/>
              </a:rPr>
              <a:t>https://eu.store.ui.com/collections/unifi-network-routing-switching/products/usw-pro-48-poe</a:t>
            </a:r>
            <a:endParaRPr lang="hu-HU" sz="1600" dirty="0"/>
          </a:p>
          <a:p>
            <a:pPr lvl="1"/>
            <a:r>
              <a:rPr lang="hu-HU" sz="1600" dirty="0">
                <a:hlinkClick r:id="rId5"/>
              </a:rPr>
              <a:t>https://www.emag.hu/intelr-core-5-i5-11400-rocket-lake-processzor-2-6-ghz-12mb-socket-1200-bx8070811400/pd/DCBT3KMBM/</a:t>
            </a:r>
            <a:endParaRPr lang="hu-HU" sz="1600" dirty="0"/>
          </a:p>
          <a:p>
            <a:pPr lvl="1"/>
            <a:r>
              <a:rPr lang="en-GB" sz="1400" dirty="0">
                <a:hlinkClick r:id="rId6"/>
              </a:rPr>
              <a:t>iPhone 13: release date, price and other </a:t>
            </a:r>
            <a:r>
              <a:rPr lang="en-GB" sz="1400" dirty="0" err="1">
                <a:hlinkClick r:id="rId6"/>
              </a:rPr>
              <a:t>rumors</a:t>
            </a:r>
            <a:r>
              <a:rPr lang="en-GB" sz="1400" dirty="0">
                <a:hlinkClick r:id="rId6"/>
              </a:rPr>
              <a:t> | </a:t>
            </a:r>
            <a:r>
              <a:rPr lang="en-GB" sz="1400" dirty="0" err="1">
                <a:hlinkClick r:id="rId6"/>
              </a:rPr>
              <a:t>TechMag</a:t>
            </a:r>
            <a:endParaRPr lang="hu-HU" sz="1400" dirty="0"/>
          </a:p>
          <a:p>
            <a:pPr lvl="1"/>
            <a:r>
              <a:rPr lang="en-GB" sz="1400" dirty="0">
                <a:hlinkClick r:id="rId7"/>
              </a:rPr>
              <a:t>Selling your old iPhone: Online vs. in-store trade-ins - CNET</a:t>
            </a:r>
            <a:endParaRPr lang="hu-HU" sz="1400" dirty="0"/>
          </a:p>
          <a:p>
            <a:pPr lvl="1"/>
            <a:r>
              <a:rPr lang="hu-HU" sz="1400" dirty="0" err="1">
                <a:hlinkClick r:id="rId8"/>
              </a:rPr>
              <a:t>Liability</a:t>
            </a:r>
            <a:r>
              <a:rPr lang="hu-HU" sz="1400" dirty="0">
                <a:hlinkClick r:id="rId8"/>
              </a:rPr>
              <a:t>: </a:t>
            </a:r>
            <a:r>
              <a:rPr lang="hu-HU" sz="1400" dirty="0" err="1">
                <a:hlinkClick r:id="rId8"/>
              </a:rPr>
              <a:t>Insecure</a:t>
            </a:r>
            <a:r>
              <a:rPr lang="hu-HU" sz="1400" dirty="0">
                <a:hlinkClick r:id="rId8"/>
              </a:rPr>
              <a:t> Data Storage – </a:t>
            </a:r>
            <a:r>
              <a:rPr lang="hu-HU" sz="1400" dirty="0" err="1">
                <a:hlinkClick r:id="rId8"/>
              </a:rPr>
              <a:t>Security</a:t>
            </a:r>
            <a:r>
              <a:rPr lang="hu-HU" sz="1400" dirty="0">
                <a:hlinkClick r:id="rId8"/>
              </a:rPr>
              <a:t> </a:t>
            </a:r>
            <a:r>
              <a:rPr lang="hu-HU" sz="1400" dirty="0" err="1">
                <a:hlinkClick r:id="rId8"/>
              </a:rPr>
              <a:t>Queens</a:t>
            </a:r>
            <a:endParaRPr lang="hu-HU" sz="1400" dirty="0"/>
          </a:p>
          <a:p>
            <a:pPr lvl="1"/>
            <a:r>
              <a:rPr lang="en-GB" sz="1400" dirty="0">
                <a:hlinkClick r:id="rId9"/>
              </a:rPr>
              <a:t>Google Faces Independent Contractor Class Action - South Carolina Workers Comp Lawyers | Strom Law Firm, L.L.C. (stromlawworkerscomp.com)</a:t>
            </a:r>
            <a:endParaRPr lang="hu-HU" sz="1400" dirty="0"/>
          </a:p>
          <a:p>
            <a:pPr lvl="1"/>
            <a:r>
              <a:rPr lang="hu-HU" sz="1400" dirty="0">
                <a:hlinkClick r:id="rId10"/>
              </a:rPr>
              <a:t>https://www.zdnet.com/article/microsoft-just-blew-up-the-only-reason-you-cant-use-a-linux-desktop/</a:t>
            </a:r>
          </a:p>
          <a:p>
            <a:pPr lvl="1"/>
            <a:r>
              <a:rPr lang="hu-HU" sz="1400" dirty="0">
                <a:hlinkClick r:id="rId10"/>
              </a:rPr>
              <a:t>https://venturebeat.com/data-infrastructure/linux-6-0-kernel-enhances-security-with-runtime-verification-improves-cpu-energy-efficiency/</a:t>
            </a:r>
          </a:p>
          <a:p>
            <a:pPr lvl="1"/>
            <a:r>
              <a:rPr lang="hu-HU" sz="1400" dirty="0">
                <a:hlinkClick r:id="rId10"/>
              </a:rPr>
              <a:t>https://www.magicsystem.hu/hu/termekek/kerd-elore-telepitett-windows-10-pro-val</a:t>
            </a:r>
            <a:endParaRPr lang="hu-HU" sz="1400" dirty="0"/>
          </a:p>
          <a:p>
            <a:pPr lvl="1"/>
            <a:r>
              <a:rPr lang="hu-HU" sz="1400" dirty="0">
                <a:hlinkClick r:id="rId11"/>
              </a:rPr>
              <a:t>https://www.cnet.com/culture/microsofts-office-365-is-now-microsoft-365-a-subscription-for-your-life/</a:t>
            </a:r>
            <a:endParaRPr lang="hu-HU" sz="1400" dirty="0"/>
          </a:p>
        </p:txBody>
      </p:sp>
    </p:spTree>
    <p:extLst>
      <p:ext uri="{BB962C8B-B14F-4D97-AF65-F5344CB8AC3E}">
        <p14:creationId xmlns:p14="http://schemas.microsoft.com/office/powerpoint/2010/main" val="6419052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0000">
        <p159:morph option="byObject"/>
      </p:transition>
    </mc:Choice>
    <mc:Fallback xmlns="">
      <p:transition spd="slow" advTm="1000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297D5-A838-35DE-D495-75F97CBFF6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Kovács </a:t>
            </a:r>
            <a:r>
              <a:rPr lang="hu-HU" dirty="0"/>
              <a:t>Zolta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A20B9C-41DB-4597-8791-4BD9C3B9E6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800"/>
              </a:spcAft>
            </a:pPr>
            <a:r>
              <a:rPr lang="hu-HU" sz="2600" dirty="0"/>
              <a:t>A Neumann János informatikai technikumban végeztem a tanulmányaim, rendszergazdai szakon, de emellett programozok is</a:t>
            </a:r>
          </a:p>
          <a:p>
            <a:pPr>
              <a:spcBef>
                <a:spcPts val="0"/>
              </a:spcBef>
              <a:spcAft>
                <a:spcPts val="1800"/>
              </a:spcAft>
            </a:pPr>
            <a:r>
              <a:rPr lang="hu-HU" sz="2600" dirty="0"/>
              <a:t>Képes vagyok órákon át dolgozni egy projekten, kisebb megállásokkal</a:t>
            </a:r>
          </a:p>
          <a:p>
            <a:pPr>
              <a:spcBef>
                <a:spcPts val="0"/>
              </a:spcBef>
              <a:spcAft>
                <a:spcPts val="1800"/>
              </a:spcAft>
            </a:pPr>
            <a:r>
              <a:rPr lang="hu-HU" sz="2600" dirty="0"/>
              <a:t>A jelenlegi projektben, összehasonlítottam a Linuxot a Windows-</a:t>
            </a:r>
            <a:r>
              <a:rPr lang="hu-HU" sz="2600" dirty="0" err="1"/>
              <a:t>sal</a:t>
            </a:r>
            <a:r>
              <a:rPr lang="hu-HU" sz="2600" dirty="0"/>
              <a:t>, és tanácsokat adtam</a:t>
            </a:r>
          </a:p>
        </p:txBody>
      </p:sp>
      <p:sp>
        <p:nvSpPr>
          <p:cNvPr id="5" name="Arrow: Left 4">
            <a:hlinkClick r:id="rId4" action="ppaction://hlinksldjump"/>
            <a:extLst>
              <a:ext uri="{FF2B5EF4-FFF2-40B4-BE49-F238E27FC236}">
                <a16:creationId xmlns:a16="http://schemas.microsoft.com/office/drawing/2014/main" id="{C58A9138-F21D-5741-4EC5-D7976425D1F4}"/>
              </a:ext>
            </a:extLst>
          </p:cNvPr>
          <p:cNvSpPr/>
          <p:nvPr/>
        </p:nvSpPr>
        <p:spPr>
          <a:xfrm>
            <a:off x="9855200" y="5401733"/>
            <a:ext cx="1329267" cy="656696"/>
          </a:xfrm>
          <a:prstGeom prst="lef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66424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0000">
        <p159:morph option="byObject"/>
      </p:transition>
    </mc:Choice>
    <mc:Fallback xmlns="">
      <p:transition spd="slow" advTm="100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E3E2E1-9F5E-6ADE-B35C-EEBD04EEF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</a:t>
            </a:r>
            <a:r>
              <a:rPr lang="hu-HU" dirty="0"/>
              <a:t>ö</a:t>
            </a:r>
            <a:r>
              <a:rPr lang="en-US" dirty="0"/>
              <a:t>r</a:t>
            </a:r>
            <a:r>
              <a:rPr lang="hu-HU" dirty="0"/>
              <a:t>ö</a:t>
            </a:r>
            <a:r>
              <a:rPr lang="en-US" dirty="0"/>
              <a:t>s </a:t>
            </a:r>
            <a:r>
              <a:rPr lang="hu-HU" dirty="0"/>
              <a:t>Gerg</a:t>
            </a:r>
            <a:r>
              <a:rPr lang="en-US" dirty="0"/>
              <a:t>ő</a:t>
            </a:r>
            <a:endParaRPr lang="hu-H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FFB1E0-856D-6C4E-83A3-1AA2AF78AA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1800"/>
              </a:spcAft>
            </a:pPr>
            <a:r>
              <a:rPr lang="hu-HU" sz="2600" dirty="0"/>
              <a:t>A Neumann János informatikai technikumban végeztem a tanulmányaim, rendszergazda szakon.</a:t>
            </a:r>
          </a:p>
          <a:p>
            <a:pPr>
              <a:spcBef>
                <a:spcPts val="0"/>
              </a:spcBef>
              <a:spcAft>
                <a:spcPts val="1800"/>
              </a:spcAft>
            </a:pPr>
            <a:r>
              <a:rPr lang="hu-HU" sz="2600" dirty="0"/>
              <a:t>Gyorsan és precízen dolgozom, könnyen tanulok meg új dolgokat kezelni/megoldani.</a:t>
            </a:r>
          </a:p>
          <a:p>
            <a:pPr>
              <a:spcBef>
                <a:spcPts val="0"/>
              </a:spcBef>
              <a:spcAft>
                <a:spcPts val="1800"/>
              </a:spcAft>
            </a:pPr>
            <a:r>
              <a:rPr lang="hu-HU" sz="2600" dirty="0"/>
              <a:t>Cégünknél a rendszergazdai munka mellett, ha segítségre van szüksége kollégáimnak, a szoftverfejlesztői munkát is el tudom végezni.</a:t>
            </a:r>
          </a:p>
        </p:txBody>
      </p:sp>
      <p:sp>
        <p:nvSpPr>
          <p:cNvPr id="5" name="Arrow: Left 4">
            <a:hlinkClick r:id="rId4" action="ppaction://hlinksldjump"/>
            <a:extLst>
              <a:ext uri="{FF2B5EF4-FFF2-40B4-BE49-F238E27FC236}">
                <a16:creationId xmlns:a16="http://schemas.microsoft.com/office/drawing/2014/main" id="{C89C19E9-C828-F19B-1DFE-F9716CB739F9}"/>
              </a:ext>
            </a:extLst>
          </p:cNvPr>
          <p:cNvSpPr/>
          <p:nvPr/>
        </p:nvSpPr>
        <p:spPr>
          <a:xfrm>
            <a:off x="9855200" y="5401733"/>
            <a:ext cx="1329267" cy="656696"/>
          </a:xfrm>
          <a:prstGeom prst="lef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9879740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0000">
        <p159:morph option="byObject"/>
      </p:transition>
    </mc:Choice>
    <mc:Fallback xmlns="">
      <p:transition spd="slow" advTm="1000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CA1DF3-37D8-497B-0D30-99CA7F53A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Wächter </a:t>
            </a:r>
            <a:r>
              <a:rPr lang="hu-HU" dirty="0"/>
              <a:t>Szabolcs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9B6EBF-96D8-03FA-3267-0FD5D989A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1800"/>
              </a:spcAft>
            </a:pPr>
            <a:r>
              <a:rPr lang="hu-HU" sz="2600" b="0" i="0" dirty="0">
                <a:solidFill>
                  <a:srgbClr val="DCDDDE"/>
                </a:solidFill>
                <a:effectLst/>
              </a:rPr>
              <a:t>Én is a Neumann János Informatikai Technikumban végeztem, programozó szakon</a:t>
            </a:r>
          </a:p>
          <a:p>
            <a:pPr>
              <a:spcBef>
                <a:spcPts val="0"/>
              </a:spcBef>
              <a:spcAft>
                <a:spcPts val="1800"/>
              </a:spcAft>
            </a:pPr>
            <a:r>
              <a:rPr lang="hu-HU" sz="2600" b="0" i="0" dirty="0">
                <a:solidFill>
                  <a:srgbClr val="DCDDDE"/>
                </a:solidFill>
                <a:effectLst/>
              </a:rPr>
              <a:t>Imádok csapatban dolgozni, úgy hatékonyabb és magabiztosabb vagyok</a:t>
            </a:r>
          </a:p>
          <a:p>
            <a:pPr>
              <a:spcAft>
                <a:spcPts val="1800"/>
              </a:spcAft>
            </a:pPr>
            <a:r>
              <a:rPr lang="hu-HU" sz="2600" b="0" i="0" dirty="0">
                <a:solidFill>
                  <a:srgbClr val="DCDDDE"/>
                </a:solidFill>
                <a:effectLst/>
              </a:rPr>
              <a:t>Ebben a projektben a fő feladatom a prezentáció törzse, az áttünés és a design elkészítése volt. Továbbá segítettem a szöveg összeírásban</a:t>
            </a:r>
            <a:endParaRPr lang="hu-HU" sz="2600" dirty="0"/>
          </a:p>
        </p:txBody>
      </p:sp>
      <p:sp>
        <p:nvSpPr>
          <p:cNvPr id="4" name="Arrow: Left 3">
            <a:hlinkClick r:id="rId2" action="ppaction://hlinksldjump"/>
            <a:extLst>
              <a:ext uri="{FF2B5EF4-FFF2-40B4-BE49-F238E27FC236}">
                <a16:creationId xmlns:a16="http://schemas.microsoft.com/office/drawing/2014/main" id="{51D86176-AF87-5C93-FFFA-FD9203CC8A45}"/>
              </a:ext>
            </a:extLst>
          </p:cNvPr>
          <p:cNvSpPr/>
          <p:nvPr/>
        </p:nvSpPr>
        <p:spPr>
          <a:xfrm>
            <a:off x="9855200" y="5401733"/>
            <a:ext cx="1329267" cy="656696"/>
          </a:xfrm>
          <a:prstGeom prst="lef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2963571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0000">
        <p159:morph option="byObject"/>
      </p:transition>
    </mc:Choice>
    <mc:Fallback xmlns="">
      <p:transition spd="slow" advTm="1000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0D457-3B59-5786-881C-05F6E3C0B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Tartalomjegyz</a:t>
            </a:r>
            <a:r>
              <a:rPr lang="hu-HU" dirty="0"/>
              <a:t>é</a:t>
            </a:r>
            <a:r>
              <a:rPr lang="en-US" dirty="0"/>
              <a:t>k</a:t>
            </a:r>
            <a:endParaRPr lang="hu-H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FD5D99-9BE4-91D9-EFFF-F9151D8B08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Felújítás</a:t>
            </a:r>
          </a:p>
          <a:p>
            <a:r>
              <a:rPr lang="hu-HU" dirty="0"/>
              <a:t>Linux </a:t>
            </a:r>
            <a:r>
              <a:rPr lang="hu-HU" dirty="0" err="1"/>
              <a:t>vs</a:t>
            </a:r>
            <a:r>
              <a:rPr lang="hu-HU" dirty="0"/>
              <a:t> Windows</a:t>
            </a:r>
          </a:p>
          <a:p>
            <a:r>
              <a:rPr lang="hu-HU" dirty="0"/>
              <a:t>Egyéb operációs rendszerek (</a:t>
            </a:r>
            <a:r>
              <a:rPr lang="hu-HU" dirty="0" err="1"/>
              <a:t>macOS</a:t>
            </a:r>
            <a:r>
              <a:rPr lang="hu-HU" dirty="0"/>
              <a:t> és Android)</a:t>
            </a:r>
          </a:p>
          <a:p>
            <a:r>
              <a:rPr lang="hu-HU" dirty="0"/>
              <a:t>Költségvetési terv</a:t>
            </a:r>
          </a:p>
          <a:p>
            <a:r>
              <a:rPr lang="hu-HU" dirty="0"/>
              <a:t>Közvéleménykutatás</a:t>
            </a:r>
          </a:p>
        </p:txBody>
      </p:sp>
    </p:spTree>
    <p:extLst>
      <p:ext uri="{BB962C8B-B14F-4D97-AF65-F5344CB8AC3E}">
        <p14:creationId xmlns:p14="http://schemas.microsoft.com/office/powerpoint/2010/main" val="32432153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0000">
        <p159:morph option="byObject"/>
      </p:transition>
    </mc:Choice>
    <mc:Fallback xmlns="">
      <p:transition spd="slow" advTm="1000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4A71D0-1D5E-9F8F-C90B-818BC37FF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Korszerűsítési terv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CB02ED-DD6B-7B9B-C446-8382E8258A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lnSpc>
                <a:spcPct val="107000"/>
              </a:lnSpc>
            </a:pPr>
            <a:r>
              <a:rPr lang="hu-HU" sz="2200" dirty="0"/>
              <a:t>Jelenleg 5 iroda:</a:t>
            </a:r>
          </a:p>
          <a:p>
            <a:pPr lvl="1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hu-HU" sz="2000" dirty="0"/>
              <a:t>4 iroda vidéken (20-20db gép)</a:t>
            </a:r>
          </a:p>
          <a:p>
            <a:pPr lvl="1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hu-HU" sz="2000" dirty="0"/>
              <a:t>1 központi iroda (80db gép)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hu-HU" sz="2200" dirty="0"/>
              <a:t>Windows 7 fut a gépeken</a:t>
            </a:r>
          </a:p>
        </p:txBody>
      </p:sp>
    </p:spTree>
    <p:extLst>
      <p:ext uri="{BB962C8B-B14F-4D97-AF65-F5344CB8AC3E}">
        <p14:creationId xmlns:p14="http://schemas.microsoft.com/office/powerpoint/2010/main" val="21287042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0000">
        <p159:morph option="byObject"/>
      </p:transition>
    </mc:Choice>
    <mc:Fallback xmlns="">
      <p:transition spd="slow" advTm="1000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CD92E-6EAB-49F0-3D42-E8AE178F4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Korszerűsítési terv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93B9DA-B493-7989-9373-45AAFE20B8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1600"/>
              </a:spcAft>
            </a:pPr>
            <a:r>
              <a:rPr lang="hu-HU" sz="2400" dirty="0"/>
              <a:t>Gépek operációs rendszereinek fejlesztése Windows 10-re</a:t>
            </a:r>
          </a:p>
          <a:p>
            <a:pPr>
              <a:spcBef>
                <a:spcPts val="0"/>
              </a:spcBef>
              <a:spcAft>
                <a:spcPts val="1000"/>
              </a:spcAft>
            </a:pPr>
            <a:r>
              <a:rPr lang="hu-HU" sz="2400" dirty="0"/>
              <a:t>Rendszergazdai gépek fejlesztése</a:t>
            </a:r>
          </a:p>
          <a:p>
            <a:pPr lvl="1">
              <a:spcBef>
                <a:spcPts val="0"/>
              </a:spcBef>
              <a:spcAft>
                <a:spcPts val="1000"/>
              </a:spcAft>
            </a:pPr>
            <a:r>
              <a:rPr lang="hu-HU" sz="2000" dirty="0"/>
              <a:t>1 Linux és 1 </a:t>
            </a:r>
            <a:r>
              <a:rPr lang="hu-HU" sz="2000" dirty="0" err="1"/>
              <a:t>Windowsos</a:t>
            </a:r>
            <a:r>
              <a:rPr lang="hu-HU" sz="2000" dirty="0"/>
              <a:t> gép</a:t>
            </a:r>
          </a:p>
          <a:p>
            <a:pPr lvl="1">
              <a:spcBef>
                <a:spcPts val="0"/>
              </a:spcBef>
              <a:spcAft>
                <a:spcPts val="1000"/>
              </a:spcAft>
            </a:pPr>
            <a:r>
              <a:rPr lang="hu-HU" sz="2000" dirty="0"/>
              <a:t>Központ – 5 rendszergazda</a:t>
            </a:r>
          </a:p>
          <a:p>
            <a:pPr lvl="1">
              <a:spcBef>
                <a:spcPts val="0"/>
              </a:spcBef>
              <a:spcAft>
                <a:spcPts val="1000"/>
              </a:spcAft>
            </a:pPr>
            <a:r>
              <a:rPr lang="hu-HU" sz="2000" dirty="0"/>
              <a:t>Vidék – 2 rendszergazda</a:t>
            </a:r>
          </a:p>
          <a:p>
            <a:r>
              <a:rPr lang="hu-HU" sz="2400" dirty="0"/>
              <a:t>Összesen 174db gép</a:t>
            </a:r>
          </a:p>
        </p:txBody>
      </p:sp>
    </p:spTree>
    <p:extLst>
      <p:ext uri="{BB962C8B-B14F-4D97-AF65-F5344CB8AC3E}">
        <p14:creationId xmlns:p14="http://schemas.microsoft.com/office/powerpoint/2010/main" val="27187253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0000">
        <p159:morph option="byObject"/>
      </p:transition>
    </mc:Choice>
    <mc:Fallback xmlns="">
      <p:transition spd="slow" advTm="1000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065B0C-7C31-D6B6-FC2B-E9D7B4174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Korszerűsítési terv - gép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A4EF13-CA82-3562-3035-25EC363019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500"/>
              </a:spcAft>
            </a:pPr>
            <a:r>
              <a:rPr lang="hu-HU" sz="2400" dirty="0">
                <a:effectLst/>
                <a:ea typeface="Calibri" panose="020F0502020204030204" pitchFamily="34" charset="0"/>
              </a:rPr>
              <a:t>Gépek állapota nem ismert -&gt; rendszerfelépítés (opcionális)</a:t>
            </a:r>
          </a:p>
          <a:p>
            <a:pPr lvl="1">
              <a:spcBef>
                <a:spcPts val="0"/>
              </a:spcBef>
              <a:spcAft>
                <a:spcPts val="1000"/>
              </a:spcAft>
            </a:pPr>
            <a:r>
              <a:rPr lang="hu-HU" sz="2000" dirty="0">
                <a:ea typeface="Calibri" panose="020F0502020204030204" pitchFamily="34" charset="0"/>
              </a:rPr>
              <a:t>Alaplap: </a:t>
            </a:r>
            <a:r>
              <a:rPr lang="hu-HU" sz="2000" dirty="0">
                <a:effectLst/>
                <a:ea typeface="Calibri" panose="020F0502020204030204" pitchFamily="34" charset="0"/>
              </a:rPr>
              <a:t>MSI B560M-A PRO, </a:t>
            </a:r>
            <a:r>
              <a:rPr lang="hu-HU" sz="2000" dirty="0" err="1">
                <a:effectLst/>
                <a:ea typeface="Calibri" panose="020F0502020204030204" pitchFamily="34" charset="0"/>
              </a:rPr>
              <a:t>Socket</a:t>
            </a:r>
            <a:r>
              <a:rPr lang="hu-HU" sz="2000" dirty="0">
                <a:effectLst/>
                <a:ea typeface="Calibri" panose="020F0502020204030204" pitchFamily="34" charset="0"/>
              </a:rPr>
              <a:t> 1200</a:t>
            </a:r>
          </a:p>
          <a:p>
            <a:pPr lvl="1">
              <a:spcBef>
                <a:spcPts val="0"/>
              </a:spcBef>
              <a:spcAft>
                <a:spcPts val="1000"/>
              </a:spcAft>
            </a:pPr>
            <a:r>
              <a:rPr lang="hu-HU" sz="2000" dirty="0">
                <a:effectLst/>
                <a:ea typeface="Calibri" panose="020F0502020204030204" pitchFamily="34" charset="0"/>
              </a:rPr>
              <a:t>Integrált Processzor: Intel </a:t>
            </a:r>
            <a:r>
              <a:rPr lang="hu-HU" sz="2000" dirty="0" err="1">
                <a:effectLst/>
                <a:ea typeface="Calibri" panose="020F0502020204030204" pitchFamily="34" charset="0"/>
              </a:rPr>
              <a:t>Core</a:t>
            </a:r>
            <a:r>
              <a:rPr lang="hu-HU" sz="2000" dirty="0">
                <a:effectLst/>
                <a:ea typeface="Calibri" panose="020F0502020204030204" pitchFamily="34" charset="0"/>
              </a:rPr>
              <a:t> i5-11400 6-Core 2.6GHz</a:t>
            </a:r>
          </a:p>
          <a:p>
            <a:pPr lvl="1">
              <a:spcBef>
                <a:spcPts val="0"/>
              </a:spcBef>
              <a:spcAft>
                <a:spcPts val="1000"/>
              </a:spcAft>
            </a:pPr>
            <a:r>
              <a:rPr lang="hu-HU" sz="2000" b="0" kern="0" dirty="0">
                <a:effectLst/>
                <a:ea typeface="Calibri" panose="020F0502020204030204" pitchFamily="34" charset="0"/>
              </a:rPr>
              <a:t>RAM: KINGMAX 4GB DDR4 2db/gép</a:t>
            </a:r>
          </a:p>
          <a:p>
            <a:pPr lvl="1">
              <a:spcBef>
                <a:spcPts val="0"/>
              </a:spcBef>
              <a:spcAft>
                <a:spcPts val="1000"/>
              </a:spcAft>
            </a:pPr>
            <a:r>
              <a:rPr lang="hu-HU" sz="2000" dirty="0">
                <a:effectLst/>
                <a:ea typeface="Calibri" panose="020F0502020204030204" pitchFamily="34" charset="0"/>
              </a:rPr>
              <a:t>Háttértároló: Kingston 240GB</a:t>
            </a:r>
          </a:p>
          <a:p>
            <a:pPr lvl="1">
              <a:spcBef>
                <a:spcPts val="0"/>
              </a:spcBef>
              <a:spcAft>
                <a:spcPts val="1000"/>
              </a:spcAft>
            </a:pPr>
            <a:r>
              <a:rPr lang="en-GB" sz="2000" b="0" dirty="0">
                <a:effectLst/>
                <a:ea typeface="Times New Roman" panose="02020603050405020304" pitchFamily="18" charset="0"/>
              </a:rPr>
              <a:t>Windows 10 + Office programok</a:t>
            </a:r>
            <a:br>
              <a:rPr lang="en-GB" sz="2000" b="0" dirty="0">
                <a:effectLst/>
                <a:ea typeface="Times New Roman" panose="02020603050405020304" pitchFamily="18" charset="0"/>
              </a:rPr>
            </a:br>
            <a:r>
              <a:rPr lang="en-GB" sz="2000" b="0" dirty="0">
                <a:effectLst/>
                <a:ea typeface="Times New Roman" panose="02020603050405020304" pitchFamily="18" charset="0"/>
              </a:rPr>
              <a:t>(havi csomagok, ajánlott: 10,50€ = 4000Ft)</a:t>
            </a:r>
            <a:endParaRPr lang="hu-HU" sz="2000" b="1" dirty="0">
              <a:effectLst/>
              <a:ea typeface="Times New Roman" panose="02020603050405020304" pitchFamily="18" charset="0"/>
            </a:endParaRPr>
          </a:p>
          <a:p>
            <a:pPr lvl="1">
              <a:spcBef>
                <a:spcPts val="0"/>
              </a:spcBef>
              <a:spcAft>
                <a:spcPts val="1000"/>
              </a:spcAft>
            </a:pPr>
            <a:r>
              <a:rPr lang="en-GB" sz="2000" b="0" dirty="0">
                <a:effectLst/>
                <a:ea typeface="Times New Roman" panose="02020603050405020304" pitchFamily="18" charset="0"/>
              </a:rPr>
              <a:t>Linux disztribúciók esetén Debian vagy Ubuntu</a:t>
            </a:r>
            <a:endParaRPr lang="hu-HU" sz="2000" b="1" dirty="0">
              <a:effectLst/>
              <a:ea typeface="Times New Roman" panose="02020603050405020304" pitchFamily="18" charset="0"/>
            </a:endParaRPr>
          </a:p>
          <a:p>
            <a:pPr lvl="1"/>
            <a:endParaRPr lang="hu-HU" sz="2000" dirty="0">
              <a:effectLst/>
              <a:ea typeface="Calibri" panose="020F0502020204030204" pitchFamily="34" charset="0"/>
            </a:endParaRP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D0086A7-6A99-BB5C-E79C-57AEE80C71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9092" y="2586446"/>
            <a:ext cx="2625634" cy="2625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4447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0000">
        <p159:morph option="byObject"/>
      </p:transition>
    </mc:Choice>
    <mc:Fallback xmlns="">
      <p:transition spd="slow" advTm="10000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156</TotalTime>
  <Words>793</Words>
  <Application>Microsoft Office PowerPoint</Application>
  <PresentationFormat>Widescreen</PresentationFormat>
  <Paragraphs>129</Paragraphs>
  <Slides>21</Slides>
  <Notes>0</Notes>
  <HiddenSlides>3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Calibri</vt:lpstr>
      <vt:lpstr>Comic Sans MS</vt:lpstr>
      <vt:lpstr>Office Theme</vt:lpstr>
      <vt:lpstr>Worksheet</vt:lpstr>
      <vt:lpstr>Informatikai rendszer modernizálása</vt:lpstr>
      <vt:lpstr>Bemutatkozás</vt:lpstr>
      <vt:lpstr>Kovács Zolta</vt:lpstr>
      <vt:lpstr>Vörös Gergő</vt:lpstr>
      <vt:lpstr>Wächter Szabolcs</vt:lpstr>
      <vt:lpstr>Tartalomjegyzék</vt:lpstr>
      <vt:lpstr>Korszerűsítési terv</vt:lpstr>
      <vt:lpstr>Korszerűsítési terv</vt:lpstr>
      <vt:lpstr>Korszerűsítési terv - gép</vt:lpstr>
      <vt:lpstr>Korszerűsítési terv - Hálózat</vt:lpstr>
      <vt:lpstr>Korszerűsítési terv - Hálózat</vt:lpstr>
      <vt:lpstr>Korszerűsítési terv - Hálózat</vt:lpstr>
      <vt:lpstr>Korszerűsítési terv - Hálózat</vt:lpstr>
      <vt:lpstr>Linux vs Windows</vt:lpstr>
      <vt:lpstr>Linux vs Windows</vt:lpstr>
      <vt:lpstr>Egyéb operációs rendszerek</vt:lpstr>
      <vt:lpstr>Android</vt:lpstr>
      <vt:lpstr>Költségvetési terv</vt:lpstr>
      <vt:lpstr>Közvéleménykutatás</vt:lpstr>
      <vt:lpstr>Köszönjük a figyelmüket!</vt:lpstr>
      <vt:lpstr>Források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Informatikai rendszer modernizálása</dc:title>
  <dc:creator>Szabolcs Wächter</dc:creator>
  <cp:lastModifiedBy>Zolta Kovács</cp:lastModifiedBy>
  <cp:revision>144</cp:revision>
  <dcterms:created xsi:type="dcterms:W3CDTF">2023-01-18T16:57:59Z</dcterms:created>
  <dcterms:modified xsi:type="dcterms:W3CDTF">2023-01-20T00:51:45Z</dcterms:modified>
</cp:coreProperties>
</file>